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2"/>
  </p:notesMasterIdLst>
  <p:sldIdLst>
    <p:sldId id="256" r:id="rId2"/>
    <p:sldId id="268" r:id="rId3"/>
    <p:sldId id="269" r:id="rId4"/>
    <p:sldId id="270" r:id="rId5"/>
    <p:sldId id="274" r:id="rId6"/>
    <p:sldId id="275" r:id="rId7"/>
    <p:sldId id="280" r:id="rId8"/>
    <p:sldId id="276" r:id="rId9"/>
    <p:sldId id="279" r:id="rId10"/>
    <p:sldId id="278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3E79697-E1E6-4BA4-B970-A73441DFD17B}" type="datetimeFigureOut">
              <a:rPr lang="en-US"/>
              <a:pPr>
                <a:defRPr/>
              </a:pPr>
              <a:t>4/16/2015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71BBC8C-E10C-4EF1-A6A7-88EC8815F0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01310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1BBC8C-E10C-4EF1-A6A7-88EC8815F06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4546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1BBC8C-E10C-4EF1-A6A7-88EC8815F06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6933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DAB05-B381-4AAF-B6A2-C2935817EE9E}" type="datetimeFigureOut">
              <a:rPr lang="en-US"/>
              <a:pPr>
                <a:defRPr/>
              </a:pPr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E1D6C-031A-428F-B6FE-1D44147CD4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A0478-6F6C-4248-9B6B-1504D610C678}" type="datetimeFigureOut">
              <a:rPr lang="en-US"/>
              <a:pPr>
                <a:defRPr/>
              </a:pPr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B956C-5035-42CD-AE81-A41829AD47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D9007-F8AE-4D41-B040-A01C2A704E64}" type="datetimeFigureOut">
              <a:rPr lang="en-US"/>
              <a:pPr>
                <a:defRPr/>
              </a:pPr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C335F-FEE6-4C2F-9032-5DB417778C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693C5-2732-4908-A258-4D042494E02E}" type="datetimeFigureOut">
              <a:rPr lang="en-US"/>
              <a:pPr>
                <a:defRPr/>
              </a:pPr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DC0D5-6247-4672-9593-818CAB6FC5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46D8C-ABCB-496C-AE27-3899BEE43C24}" type="datetimeFigureOut">
              <a:rPr lang="en-US"/>
              <a:pPr>
                <a:defRPr/>
              </a:pPr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D779A-F7D4-467E-96BC-AD2D10D754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DE199-B11B-4D2C-AABE-FF366D32E6FC}" type="datetimeFigureOut">
              <a:rPr lang="en-US"/>
              <a:pPr>
                <a:defRPr/>
              </a:pPr>
              <a:t>4/16/2015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FAAF1-08AB-456B-8CAC-C68BA780A3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F38D6-D5EE-4004-8386-81279B0BB66D}" type="datetimeFigureOut">
              <a:rPr lang="en-US"/>
              <a:pPr>
                <a:defRPr/>
              </a:pPr>
              <a:t>4/16/2015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D023C-CF72-4A45-AA12-D3FFB5610E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C554F-4700-42D9-BEF9-EBE2E3267D01}" type="datetimeFigureOut">
              <a:rPr lang="en-US"/>
              <a:pPr>
                <a:defRPr/>
              </a:pPr>
              <a:t>4/16/2015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9CE24-D7E4-4EBF-8471-07D9D2B42E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D7465-284C-46E1-9E59-95BE3154627D}" type="datetimeFigureOut">
              <a:rPr lang="en-US"/>
              <a:pPr>
                <a:defRPr/>
              </a:pPr>
              <a:t>4/16/2015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D1BB5-94E9-40D6-8519-8EB3D5E64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CCAA1-7D93-4CCF-BC92-1F8BCEA07427}" type="datetimeFigureOut">
              <a:rPr lang="en-US"/>
              <a:pPr>
                <a:defRPr/>
              </a:pPr>
              <a:t>4/16/2015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C2DEA-2911-480A-90F3-EC39996450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C13F7-9AA3-4A30-84B6-35AEE99D11FA}" type="datetimeFigureOut">
              <a:rPr lang="en-US"/>
              <a:pPr>
                <a:defRPr/>
              </a:pPr>
              <a:t>4/16/2015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30462-FCB4-4657-A411-91F739EDBF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4140CB-3E7C-4EAC-A61B-2160E81D4E49}" type="datetimeFigureOut">
              <a:rPr lang="en-US"/>
              <a:pPr>
                <a:defRPr/>
              </a:pPr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4679C2D-7305-4188-9196-E5F601A9EE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0" r:id="rId2"/>
    <p:sldLayoutId id="2147483729" r:id="rId3"/>
    <p:sldLayoutId id="2147483728" r:id="rId4"/>
    <p:sldLayoutId id="2147483727" r:id="rId5"/>
    <p:sldLayoutId id="2147483726" r:id="rId6"/>
    <p:sldLayoutId id="2147483725" r:id="rId7"/>
    <p:sldLayoutId id="2147483724" r:id="rId8"/>
    <p:sldLayoutId id="2147483723" r:id="rId9"/>
    <p:sldLayoutId id="2147483722" r:id="rId10"/>
    <p:sldLayoutId id="21474837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hyperlink" Target="http://cscmd.cos.gmu.edu/" TargetMode="External"/><Relationship Id="rId4" Type="http://schemas.openxmlformats.org/officeDocument/2006/relationships/hyperlink" Target="mailto:peter.masschelin@gmail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rezi.com/bbipy7_-5rs-/vas-revised_1/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cscmd.gmu@gmail.com" TargetMode="External"/><Relationship Id="rId5" Type="http://schemas.openxmlformats.org/officeDocument/2006/relationships/hyperlink" Target="http://cscmd.cos.gmu.edu/internship.html" TargetMode="Externa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228600"/>
            <a:ext cx="8077200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Gill Sans MT" pitchFamily="34" charset="0"/>
              </a:rPr>
              <a:t>Inova Biomedical Internship in Chronic Diseases </a:t>
            </a:r>
            <a:endParaRPr lang="en-US" sz="4400" dirty="0">
              <a:solidFill>
                <a:schemeClr val="tx2">
                  <a:lumMod val="75000"/>
                </a:schemeClr>
              </a:solidFill>
              <a:latin typeface="Gill Sans MT" pitchFamily="34" charset="0"/>
            </a:endParaRPr>
          </a:p>
        </p:txBody>
      </p:sp>
      <p:pic>
        <p:nvPicPr>
          <p:cNvPr id="14338" name="Picture 5" descr="GMU 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3810000"/>
            <a:ext cx="20574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895600" y="5562600"/>
            <a:ext cx="150695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Fall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2015</a:t>
            </a:r>
            <a:endParaRPr lang="en-US" sz="28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828800"/>
            <a:ext cx="481012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2" descr="imag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2743200"/>
            <a:ext cx="2667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2286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5" descr="GMU 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0"/>
            <a:ext cx="1371600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9"/>
          <p:cNvSpPr>
            <a:spLocks noChangeArrowheads="1"/>
          </p:cNvSpPr>
          <p:nvPr/>
        </p:nvSpPr>
        <p:spPr bwMode="auto">
          <a:xfrm>
            <a:off x="-1219200" y="1371600"/>
            <a:ext cx="6324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val="17375E"/>
                </a:solidFill>
                <a:latin typeface="Gill Sans MT" pitchFamily="34" charset="0"/>
              </a:rPr>
              <a:t>Questions? </a:t>
            </a:r>
            <a:endParaRPr lang="en-US" sz="3600" dirty="0">
              <a:solidFill>
                <a:srgbClr val="17375E"/>
              </a:solidFill>
              <a:latin typeface="Gill Sans MT" pitchFamily="34" charset="0"/>
            </a:endParaRPr>
          </a:p>
        </p:txBody>
      </p:sp>
      <p:sp>
        <p:nvSpPr>
          <p:cNvPr id="24580" name="TextBox 2"/>
          <p:cNvSpPr txBox="1">
            <a:spLocks noChangeArrowheads="1"/>
          </p:cNvSpPr>
          <p:nvPr/>
        </p:nvSpPr>
        <p:spPr bwMode="auto">
          <a:xfrm>
            <a:off x="152400" y="998538"/>
            <a:ext cx="8763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endParaRPr lang="en-US">
              <a:latin typeface="Calibri" pitchFamily="34" charset="0"/>
            </a:endParaRPr>
          </a:p>
        </p:txBody>
      </p:sp>
      <p:sp>
        <p:nvSpPr>
          <p:cNvPr id="24581" name="Rectangle 9"/>
          <p:cNvSpPr>
            <a:spLocks noChangeArrowheads="1"/>
          </p:cNvSpPr>
          <p:nvPr/>
        </p:nvSpPr>
        <p:spPr bwMode="auto">
          <a:xfrm>
            <a:off x="0" y="2133600"/>
            <a:ext cx="42672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17375E"/>
                </a:solidFill>
                <a:latin typeface="Gill Sans MT" pitchFamily="34" charset="0"/>
              </a:rPr>
              <a:t>Contacts:</a:t>
            </a:r>
          </a:p>
          <a:p>
            <a:pPr algn="ctr"/>
            <a:r>
              <a:rPr lang="en-US" b="1" u="sng" dirty="0" smtClean="0">
                <a:hlinkClick r:id="rId4"/>
              </a:rPr>
              <a:t>peter.masschelin@gmail.com</a:t>
            </a:r>
            <a:endParaRPr lang="en-US" b="1" u="sng" dirty="0" smtClean="0"/>
          </a:p>
          <a:p>
            <a:pPr algn="ctr"/>
            <a:endParaRPr lang="en-US" b="1" u="sng" dirty="0" smtClean="0">
              <a:hlinkClick r:id="rId5"/>
            </a:endParaRPr>
          </a:p>
          <a:p>
            <a:pPr algn="ctr"/>
            <a:r>
              <a:rPr lang="en-US" sz="2400" b="1" dirty="0" smtClean="0">
                <a:solidFill>
                  <a:srgbClr val="C00000"/>
                </a:solidFill>
                <a:hlinkClick r:id="rId5"/>
              </a:rPr>
              <a:t>http</a:t>
            </a:r>
            <a:r>
              <a:rPr lang="en-US" sz="2400" b="1" dirty="0">
                <a:solidFill>
                  <a:srgbClr val="C00000"/>
                </a:solidFill>
                <a:hlinkClick r:id="rId5"/>
              </a:rPr>
              <a:t>://cscmd.cos.gmu.edu</a:t>
            </a:r>
            <a:r>
              <a:rPr lang="en-US" sz="2400" b="1" dirty="0" smtClean="0">
                <a:solidFill>
                  <a:srgbClr val="C00000"/>
                </a:solidFill>
                <a:hlinkClick r:id="rId5"/>
              </a:rPr>
              <a:t>/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pPr algn="ctr"/>
            <a:endParaRPr lang="en-US" b="1" dirty="0">
              <a:solidFill>
                <a:srgbClr val="17375E"/>
              </a:solidFill>
              <a:latin typeface="Gill Sans MT" pitchFamily="34" charset="0"/>
            </a:endParaRPr>
          </a:p>
          <a:p>
            <a:pPr algn="ctr"/>
            <a:endParaRPr lang="en-US" dirty="0">
              <a:solidFill>
                <a:srgbClr val="17375E"/>
              </a:solidFill>
              <a:latin typeface="Gill Sans MT" pitchFamily="34" charset="0"/>
            </a:endParaRPr>
          </a:p>
        </p:txBody>
      </p:sp>
      <p:pic>
        <p:nvPicPr>
          <p:cNvPr id="24583" name="Picture 2" descr="C:\Users\infoserv\Desktop\timthumb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3400" y="1219201"/>
            <a:ext cx="4495799" cy="2642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infoserv\Desktop\New folder\20130208_10524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3810000"/>
            <a:ext cx="3922059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Users\infoserv\Desktop\ClaudeMoo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4114800"/>
            <a:ext cx="2065338" cy="2438400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4648200" cy="4525963"/>
          </a:xfrm>
        </p:spPr>
        <p:txBody>
          <a:bodyPr/>
          <a:lstStyle/>
          <a:p>
            <a:pPr eaLnBrk="1" hangingPunct="1"/>
            <a:r>
              <a:rPr lang="en-US" sz="1800" dirty="0" smtClean="0"/>
              <a:t>Collaboration between </a:t>
            </a:r>
            <a:r>
              <a:rPr lang="en-US" sz="1800" b="1" i="1" dirty="0" smtClean="0"/>
              <a:t>George Mason University &amp; </a:t>
            </a:r>
            <a:r>
              <a:rPr lang="en-US" sz="1800" b="1" i="1" dirty="0" err="1" smtClean="0"/>
              <a:t>Inova</a:t>
            </a:r>
            <a:r>
              <a:rPr lang="en-US" sz="1800" b="1" i="1" dirty="0" smtClean="0"/>
              <a:t> Fairfax Hospital </a:t>
            </a:r>
          </a:p>
          <a:p>
            <a:pPr eaLnBrk="1" hangingPunct="1"/>
            <a:endParaRPr lang="en-US" sz="1800" dirty="0" smtClean="0"/>
          </a:p>
          <a:p>
            <a:pPr eaLnBrk="1" hangingPunct="1"/>
            <a:r>
              <a:rPr lang="en-US" sz="1800" dirty="0" smtClean="0"/>
              <a:t>Claude Moore Research Building, </a:t>
            </a:r>
            <a:r>
              <a:rPr lang="en-US" sz="1800" dirty="0" err="1" smtClean="0"/>
              <a:t>Inova</a:t>
            </a:r>
            <a:r>
              <a:rPr lang="en-US" sz="1800" dirty="0" smtClean="0"/>
              <a:t> Fairfax Hospital</a:t>
            </a:r>
          </a:p>
          <a:p>
            <a:pPr eaLnBrk="1" hangingPunct="1"/>
            <a:endParaRPr lang="en-US" sz="1800" dirty="0" smtClean="0"/>
          </a:p>
          <a:p>
            <a:pPr eaLnBrk="1" hangingPunct="1"/>
            <a:r>
              <a:rPr lang="en-US" sz="1800" dirty="0" smtClean="0"/>
              <a:t>Co-Directors of CSCMD: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1800" dirty="0" smtClean="0"/>
              <a:t> Dr. </a:t>
            </a:r>
            <a:r>
              <a:rPr lang="en-US" sz="1800" dirty="0" err="1" smtClean="0"/>
              <a:t>Ancha</a:t>
            </a:r>
            <a:r>
              <a:rPr lang="en-US" sz="1800" dirty="0" smtClean="0"/>
              <a:t> </a:t>
            </a:r>
            <a:r>
              <a:rPr lang="en-US" sz="1800" dirty="0" err="1" smtClean="0"/>
              <a:t>Baranova</a:t>
            </a:r>
            <a:r>
              <a:rPr lang="en-US" sz="1800" dirty="0" smtClean="0"/>
              <a:t> 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1800" dirty="0" smtClean="0"/>
              <a:t> Dr. </a:t>
            </a:r>
            <a:r>
              <a:rPr lang="en-US" sz="1800" dirty="0" err="1" smtClean="0"/>
              <a:t>Aybike</a:t>
            </a:r>
            <a:r>
              <a:rPr lang="en-US" sz="1800" dirty="0" smtClean="0"/>
              <a:t> </a:t>
            </a:r>
            <a:r>
              <a:rPr lang="en-US" sz="1800" dirty="0" err="1" smtClean="0"/>
              <a:t>Birerdinc</a:t>
            </a:r>
            <a:endParaRPr lang="en-US" sz="1800" dirty="0" smtClean="0"/>
          </a:p>
          <a:p>
            <a:pPr lvl="1" eaLnBrk="1" hangingPunct="1">
              <a:buFont typeface="Wingdings" pitchFamily="2" charset="2"/>
              <a:buChar char="Ø"/>
            </a:pPr>
            <a:endParaRPr lang="en-US" sz="1800" dirty="0" smtClean="0"/>
          </a:p>
          <a:p>
            <a:pPr lvl="1" eaLnBrk="1" hangingPunct="1">
              <a:buNone/>
            </a:pPr>
            <a:r>
              <a:rPr lang="en-US" sz="1800" dirty="0" smtClean="0"/>
              <a:t>With support of Dr. </a:t>
            </a:r>
            <a:r>
              <a:rPr lang="en-US" sz="1800" dirty="0" err="1" smtClean="0"/>
              <a:t>Zobair</a:t>
            </a:r>
            <a:r>
              <a:rPr lang="en-US" sz="1800" dirty="0" smtClean="0"/>
              <a:t> </a:t>
            </a:r>
            <a:r>
              <a:rPr lang="en-US" sz="1800" dirty="0" err="1" smtClean="0"/>
              <a:t>Younossi</a:t>
            </a:r>
            <a:r>
              <a:rPr lang="en-US" sz="1800" dirty="0" smtClean="0"/>
              <a:t> (</a:t>
            </a:r>
            <a:r>
              <a:rPr lang="en-US" sz="1800" dirty="0" err="1" smtClean="0"/>
              <a:t>Inova</a:t>
            </a:r>
            <a:r>
              <a:rPr lang="en-US" sz="1800" dirty="0" smtClean="0"/>
              <a:t>) </a:t>
            </a:r>
          </a:p>
          <a:p>
            <a:pPr lvl="1" eaLnBrk="1" hangingPunct="1">
              <a:buFont typeface="Arial" charset="0"/>
              <a:buNone/>
            </a:pPr>
            <a:endParaRPr lang="en-US" sz="1800" dirty="0" smtClean="0"/>
          </a:p>
          <a:p>
            <a:pPr lvl="1" eaLnBrk="1" hangingPunct="1">
              <a:buFont typeface="Arial" charset="0"/>
              <a:buNone/>
            </a:pPr>
            <a:endParaRPr lang="en-US" sz="1800" dirty="0" smtClean="0"/>
          </a:p>
        </p:txBody>
      </p:sp>
      <p:pic>
        <p:nvPicPr>
          <p:cNvPr id="15363" name="Picture 2" descr="imag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2286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 descr="GMU Log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0"/>
            <a:ext cx="1371600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itle 7"/>
          <p:cNvSpPr>
            <a:spLocks noGrp="1"/>
          </p:cNvSpPr>
          <p:nvPr>
            <p:ph type="title"/>
          </p:nvPr>
        </p:nvSpPr>
        <p:spPr>
          <a:xfrm>
            <a:off x="381000" y="373063"/>
            <a:ext cx="8229600" cy="1311275"/>
          </a:xfrm>
        </p:spPr>
        <p:txBody>
          <a:bodyPr>
            <a:spAutoFit/>
          </a:bodyPr>
          <a:lstStyle/>
          <a:p>
            <a:pPr eaLnBrk="1" hangingPunct="1"/>
            <a:r>
              <a:rPr lang="en-US" sz="4000" b="1" dirty="0" smtClean="0">
                <a:solidFill>
                  <a:srgbClr val="17375E"/>
                </a:solidFill>
                <a:latin typeface="Gill Sans MT" pitchFamily="34" charset="0"/>
              </a:rPr>
              <a:t>Center for the Study                   of Chronic Metabolic Diseases</a:t>
            </a:r>
            <a:endParaRPr lang="en-US" sz="4000" dirty="0" smtClean="0">
              <a:solidFill>
                <a:srgbClr val="17375E"/>
              </a:solidFill>
              <a:latin typeface="Gill Sans MT" pitchFamily="34" charset="0"/>
            </a:endParaRPr>
          </a:p>
        </p:txBody>
      </p:sp>
      <p:pic>
        <p:nvPicPr>
          <p:cNvPr id="15366" name="Picture 3" descr="C:\Users\infoserv\Desktop\timthum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1905000"/>
            <a:ext cx="3565525" cy="2095500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Users\infoserv\Desktop\baranova-gra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133600"/>
            <a:ext cx="3124200" cy="2072939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6386" name="Picture 2" descr="imag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2286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5" descr="GMU Log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0"/>
            <a:ext cx="1371600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447800" y="685800"/>
            <a:ext cx="63246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Gill Sans MT" pitchFamily="34" charset="0"/>
              </a:rPr>
              <a:t>Program Information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16389" name="TextBox 10"/>
          <p:cNvSpPr txBox="1">
            <a:spLocks noChangeArrowheads="1"/>
          </p:cNvSpPr>
          <p:nvPr/>
        </p:nvSpPr>
        <p:spPr bwMode="auto">
          <a:xfrm>
            <a:off x="304800" y="2087464"/>
            <a:ext cx="480060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1900" b="1" dirty="0" smtClean="0">
                <a:latin typeface="+mn-lt"/>
              </a:rPr>
              <a:t>Research experience is great addition to your CV /resume pre-job or pre- graduate program </a:t>
            </a:r>
          </a:p>
          <a:p>
            <a:endParaRPr lang="en-US" sz="1900" dirty="0" smtClean="0">
              <a:latin typeface="+mn-lt"/>
            </a:endParaRPr>
          </a:p>
          <a:p>
            <a:pPr>
              <a:buFont typeface="Arial" charset="0"/>
              <a:buChar char="•"/>
            </a:pPr>
            <a:r>
              <a:rPr lang="en-US" sz="1900" b="1" dirty="0" smtClean="0">
                <a:latin typeface="+mn-lt"/>
              </a:rPr>
              <a:t>Work </a:t>
            </a:r>
            <a:r>
              <a:rPr lang="en-US" sz="1900" b="1" dirty="0">
                <a:latin typeface="+mn-lt"/>
              </a:rPr>
              <a:t>with medical care </a:t>
            </a:r>
            <a:r>
              <a:rPr lang="en-US" sz="1900" b="1" dirty="0" smtClean="0">
                <a:latin typeface="+mn-lt"/>
              </a:rPr>
              <a:t>providers in research for pre-med students.</a:t>
            </a:r>
            <a:endParaRPr lang="en-US" sz="1900" b="1" dirty="0">
              <a:latin typeface="+mn-lt"/>
            </a:endParaRPr>
          </a:p>
          <a:p>
            <a:endParaRPr lang="en-US" sz="1900" dirty="0">
              <a:latin typeface="+mn-lt"/>
            </a:endParaRPr>
          </a:p>
          <a:p>
            <a:pPr>
              <a:buFont typeface="Arial" charset="0"/>
              <a:buChar char="•"/>
            </a:pPr>
            <a:r>
              <a:rPr lang="en-US" sz="1900" dirty="0" smtClean="0">
                <a:latin typeface="+mn-lt"/>
              </a:rPr>
              <a:t> </a:t>
            </a:r>
            <a:r>
              <a:rPr lang="en-US" sz="1900" b="1" dirty="0" smtClean="0">
                <a:latin typeface="+mn-lt"/>
              </a:rPr>
              <a:t>8-10 internships a year </a:t>
            </a:r>
          </a:p>
          <a:p>
            <a:r>
              <a:rPr lang="en-US" sz="1900" dirty="0" smtClean="0">
                <a:latin typeface="+mn-lt"/>
              </a:rPr>
              <a:t>(495 or 497 credits – Directed research) </a:t>
            </a:r>
          </a:p>
          <a:p>
            <a:endParaRPr lang="en-US" sz="1900" dirty="0" smtClean="0">
              <a:latin typeface="+mn-lt"/>
            </a:endParaRPr>
          </a:p>
          <a:p>
            <a:r>
              <a:rPr lang="en-US" sz="1900" b="1" dirty="0" smtClean="0">
                <a:latin typeface="+mn-lt"/>
              </a:rPr>
              <a:t>Skills to learn: </a:t>
            </a:r>
          </a:p>
          <a:p>
            <a:r>
              <a:rPr lang="en-US" sz="1900" dirty="0" err="1" smtClean="0">
                <a:latin typeface="+mn-lt"/>
              </a:rPr>
              <a:t>qRT</a:t>
            </a:r>
            <a:r>
              <a:rPr lang="en-US" sz="1900" dirty="0" smtClean="0">
                <a:latin typeface="+mn-lt"/>
              </a:rPr>
              <a:t>-PCR, ELISA assays, cell culture, data analysis and scientific review writing</a:t>
            </a:r>
            <a:br>
              <a:rPr lang="en-US" sz="1900" dirty="0" smtClean="0">
                <a:latin typeface="+mn-lt"/>
              </a:rPr>
            </a:br>
            <a:endParaRPr lang="en-US" sz="19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1900" dirty="0" smtClean="0">
                <a:latin typeface="+mn-lt"/>
              </a:rPr>
              <a:t> Current Program Dates:</a:t>
            </a:r>
          </a:p>
          <a:p>
            <a:pPr lvl="0"/>
            <a:r>
              <a:rPr lang="en-US" sz="1900" b="1" dirty="0" smtClean="0">
                <a:solidFill>
                  <a:srgbClr val="C00000"/>
                </a:solidFill>
                <a:latin typeface="+mn-lt"/>
              </a:rPr>
              <a:t>September 1 –December 21, 2015</a:t>
            </a:r>
          </a:p>
          <a:p>
            <a:pPr lvl="0"/>
            <a:r>
              <a:rPr lang="en-US" sz="1900" dirty="0" smtClean="0">
                <a:latin typeface="+mn-lt"/>
              </a:rPr>
              <a:t>Note: Program end date is flexible</a:t>
            </a:r>
          </a:p>
          <a:p>
            <a:endParaRPr lang="en-US" sz="1900" dirty="0" smtClean="0">
              <a:latin typeface="+mn-lt"/>
            </a:endParaRPr>
          </a:p>
          <a:p>
            <a:pPr>
              <a:buFont typeface="Arial" charset="0"/>
              <a:buChar char="•"/>
            </a:pPr>
            <a:endParaRPr lang="en-US" sz="19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1295400"/>
            <a:ext cx="78486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Inova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Biomedical Internship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is targeted for College of Science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Biology and Chemistry undergraduate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(sophomores, juniors and seniors)</a:t>
            </a:r>
            <a:endParaRPr lang="en-US" sz="2000" dirty="0">
              <a:latin typeface="+mn-lt"/>
            </a:endParaRPr>
          </a:p>
        </p:txBody>
      </p:sp>
      <p:pic>
        <p:nvPicPr>
          <p:cNvPr id="2051" name="Picture 3" descr="C:\Users\infoserv\Desktop\yUD37NHlhgt17o6tnaGHiLH5p77GuJkNKo8kPgYFKEA,0kgFWS--fsqEkOMFrCl7J2QByNAppxYG1oBruP-TZP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4343400"/>
            <a:ext cx="3124200" cy="1960436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nfoserv\Desktop\yB-n3jFWZKePFYXnR7pgvtS7TI3qL24f43a9Vj8gWF4.jpg"/>
          <p:cNvPicPr>
            <a:picLocks noChangeAspect="1" noChangeArrowheads="1"/>
          </p:cNvPicPr>
          <p:nvPr/>
        </p:nvPicPr>
        <p:blipFill>
          <a:blip r:embed="rId2" cstate="print">
            <a:lum bright="23000" contrast="12000"/>
          </a:blip>
          <a:srcRect/>
          <a:stretch>
            <a:fillRect/>
          </a:stretch>
        </p:blipFill>
        <p:spPr bwMode="auto">
          <a:xfrm>
            <a:off x="5943600" y="1143000"/>
            <a:ext cx="2514600" cy="196767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7409" name="Picture 2" descr="imag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2286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5" descr="GMU Log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0"/>
            <a:ext cx="1371600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7"/>
          <p:cNvSpPr txBox="1">
            <a:spLocks noChangeArrowheads="1"/>
          </p:cNvSpPr>
          <p:nvPr/>
        </p:nvSpPr>
        <p:spPr bwMode="auto">
          <a:xfrm>
            <a:off x="228600" y="1752600"/>
            <a:ext cx="43434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000" dirty="0" smtClean="0">
                <a:latin typeface="Calibri" pitchFamily="34" charset="0"/>
              </a:rPr>
              <a:t> Learn to </a:t>
            </a:r>
            <a:r>
              <a:rPr lang="en-US" sz="2000" dirty="0">
                <a:latin typeface="Calibri" pitchFamily="34" charset="0"/>
              </a:rPr>
              <a:t>solve hypothesis driven </a:t>
            </a:r>
            <a:r>
              <a:rPr lang="en-US" sz="2000" dirty="0" smtClean="0">
                <a:latin typeface="Calibri" pitchFamily="34" charset="0"/>
              </a:rPr>
              <a:t>questions – </a:t>
            </a:r>
            <a:r>
              <a:rPr lang="en-US" sz="2000" b="1" dirty="0" smtClean="0">
                <a:latin typeface="Calibri" pitchFamily="34" charset="0"/>
              </a:rPr>
              <a:t>go beyond the text book </a:t>
            </a:r>
            <a:endParaRPr lang="en-US" sz="2000" b="1" dirty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endParaRPr lang="en-US" sz="2000" dirty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000" dirty="0">
                <a:latin typeface="Calibri" pitchFamily="34" charset="0"/>
              </a:rPr>
              <a:t>   Gain research experience in a hospital laboratory environment</a:t>
            </a:r>
          </a:p>
          <a:p>
            <a:pPr>
              <a:buFont typeface="Arial" charset="0"/>
              <a:buChar char="•"/>
            </a:pPr>
            <a:endParaRPr lang="en-US" sz="2000" dirty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000" dirty="0">
                <a:latin typeface="Calibri" pitchFamily="34" charset="0"/>
              </a:rPr>
              <a:t>  Enhance </a:t>
            </a:r>
            <a:r>
              <a:rPr lang="en-US" sz="2000" b="1" dirty="0">
                <a:latin typeface="Calibri" pitchFamily="34" charset="0"/>
              </a:rPr>
              <a:t>scientific writing and </a:t>
            </a:r>
            <a:r>
              <a:rPr lang="en-US" sz="2000" b="1" dirty="0" smtClean="0">
                <a:latin typeface="Calibri" pitchFamily="34" charset="0"/>
              </a:rPr>
              <a:t>presentation skills</a:t>
            </a:r>
            <a:endParaRPr lang="en-US" sz="2000" b="1" dirty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endParaRPr lang="en-US" sz="2000" dirty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000" dirty="0">
                <a:latin typeface="Calibri" pitchFamily="34" charset="0"/>
              </a:rPr>
              <a:t>  Present </a:t>
            </a:r>
            <a:r>
              <a:rPr lang="en-US" sz="2000" dirty="0" smtClean="0">
                <a:latin typeface="Calibri" pitchFamily="34" charset="0"/>
              </a:rPr>
              <a:t>results of your research </a:t>
            </a:r>
            <a:r>
              <a:rPr lang="en-US" sz="2000" dirty="0">
                <a:latin typeface="Calibri" pitchFamily="34" charset="0"/>
              </a:rPr>
              <a:t>project at College of Science </a:t>
            </a:r>
            <a:r>
              <a:rPr lang="en-US" sz="2000" b="1" dirty="0">
                <a:latin typeface="Calibri" pitchFamily="34" charset="0"/>
              </a:rPr>
              <a:t>Undergraduate Research Colloquium </a:t>
            </a:r>
            <a:r>
              <a:rPr lang="en-US" sz="2000" dirty="0">
                <a:latin typeface="Calibri" pitchFamily="34" charset="0"/>
              </a:rPr>
              <a:t>and </a:t>
            </a:r>
            <a:r>
              <a:rPr lang="en-US" sz="2000" b="1" dirty="0">
                <a:latin typeface="Calibri" pitchFamily="34" charset="0"/>
              </a:rPr>
              <a:t>Virginia Academy of Science Conferences</a:t>
            </a:r>
          </a:p>
          <a:p>
            <a:pPr>
              <a:buFont typeface="Arial" charset="0"/>
              <a:buChar char="•"/>
            </a:pPr>
            <a:endParaRPr lang="en-US" sz="2000" dirty="0">
              <a:latin typeface="Calibri" pitchFamily="34" charset="0"/>
            </a:endParaRPr>
          </a:p>
          <a:p>
            <a:endParaRPr lang="en-US" sz="2000" dirty="0">
              <a:latin typeface="Calibri" pitchFamily="34" charset="0"/>
            </a:endParaRPr>
          </a:p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0" y="381000"/>
            <a:ext cx="6324600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  <a:latin typeface="Gill Sans MT" pitchFamily="34" charset="0"/>
              </a:rPr>
              <a:t>What would you gain </a:t>
            </a:r>
            <a:endParaRPr lang="en-US" sz="4400" dirty="0">
              <a:solidFill>
                <a:schemeClr val="tx2">
                  <a:lumMod val="75000"/>
                </a:schemeClr>
              </a:solidFill>
              <a:latin typeface="Gill Sans MT" pitchFamily="34" charset="0"/>
            </a:endParaRPr>
          </a:p>
        </p:txBody>
      </p:sp>
      <p:pic>
        <p:nvPicPr>
          <p:cNvPr id="17413" name="Picture 2" descr="C:\Users\infoserv\Desktop\Untitle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27387">
            <a:off x="4654135" y="2954513"/>
            <a:ext cx="4111027" cy="2311343"/>
          </a:xfrm>
          <a:prstGeom prst="rect">
            <a:avLst/>
          </a:prstGeom>
          <a:noFill/>
          <a:ln w="9525" cmpd="sng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410200" y="5410200"/>
            <a:ext cx="2971800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Sample oral presentation </a:t>
            </a:r>
            <a:r>
              <a:rPr lang="en-US" sz="1600" dirty="0">
                <a:latin typeface="+mn-lt"/>
                <a:hlinkClick r:id="rId6"/>
              </a:rPr>
              <a:t>http://prezi.com/bbipy7_-5rs-/vas-revised_1/</a:t>
            </a:r>
            <a:r>
              <a:rPr lang="en-US" sz="1600" dirty="0">
                <a:latin typeface="+mn-lt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endParaRPr lang="en-US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infoserv\Desktop\20130208_1239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1066800"/>
            <a:ext cx="1371600" cy="1857147"/>
          </a:xfrm>
          <a:prstGeom prst="rect">
            <a:avLst/>
          </a:prstGeom>
          <a:noFill/>
          <a:ln>
            <a:solidFill>
              <a:schemeClr val="accent1">
                <a:alpha val="56000"/>
              </a:schemeClr>
            </a:solidFill>
          </a:ln>
        </p:spPr>
      </p:pic>
      <p:pic>
        <p:nvPicPr>
          <p:cNvPr id="19457" name="Picture 2" descr="imag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2286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5" descr="GMU Log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0"/>
            <a:ext cx="1371600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7"/>
          <p:cNvSpPr txBox="1">
            <a:spLocks noChangeArrowheads="1"/>
          </p:cNvSpPr>
          <p:nvPr/>
        </p:nvSpPr>
        <p:spPr bwMode="auto">
          <a:xfrm>
            <a:off x="304800" y="1143000"/>
            <a:ext cx="4800600" cy="652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1900" dirty="0">
                <a:latin typeface="Calibri" pitchFamily="34" charset="0"/>
              </a:rPr>
              <a:t> Compete for </a:t>
            </a:r>
            <a:r>
              <a:rPr lang="en-US" sz="1900" b="1" dirty="0" smtClean="0">
                <a:latin typeface="Calibri" pitchFamily="34" charset="0"/>
              </a:rPr>
              <a:t>CSCMD Undergraduate </a:t>
            </a:r>
            <a:r>
              <a:rPr lang="en-US" sz="1900" b="1" dirty="0">
                <a:latin typeface="Calibri" pitchFamily="34" charset="0"/>
              </a:rPr>
              <a:t>Research Student of the Year </a:t>
            </a:r>
            <a:r>
              <a:rPr lang="en-US" sz="1900" b="1" dirty="0" smtClean="0">
                <a:latin typeface="Calibri" pitchFamily="34" charset="0"/>
              </a:rPr>
              <a:t>Award</a:t>
            </a:r>
            <a:r>
              <a:rPr lang="en-US" sz="1900" dirty="0" smtClean="0">
                <a:latin typeface="Calibri" pitchFamily="34" charset="0"/>
              </a:rPr>
              <a:t>; </a:t>
            </a:r>
            <a:r>
              <a:rPr lang="en-US" sz="1900" dirty="0">
                <a:latin typeface="Calibri" pitchFamily="34" charset="0"/>
              </a:rPr>
              <a:t>Best Oral </a:t>
            </a:r>
            <a:r>
              <a:rPr lang="en-US" sz="1900" dirty="0" smtClean="0">
                <a:latin typeface="Calibri" pitchFamily="34" charset="0"/>
              </a:rPr>
              <a:t>Presentation and </a:t>
            </a:r>
            <a:r>
              <a:rPr lang="en-US" sz="1900" dirty="0">
                <a:latin typeface="Calibri" pitchFamily="34" charset="0"/>
              </a:rPr>
              <a:t>Best Poster Presentation at </a:t>
            </a:r>
            <a:r>
              <a:rPr lang="en-US" sz="1900" dirty="0" smtClean="0">
                <a:latin typeface="Calibri" pitchFamily="34" charset="0"/>
              </a:rPr>
              <a:t>VAS and </a:t>
            </a:r>
            <a:r>
              <a:rPr lang="en-US" sz="1900" dirty="0">
                <a:latin typeface="Calibri" pitchFamily="34" charset="0"/>
              </a:rPr>
              <a:t>variety of </a:t>
            </a:r>
            <a:r>
              <a:rPr lang="en-US" sz="1900" dirty="0" smtClean="0">
                <a:latin typeface="Calibri" pitchFamily="34" charset="0"/>
              </a:rPr>
              <a:t>undergraduate conferences</a:t>
            </a:r>
            <a:r>
              <a:rPr lang="en-US" sz="1900" dirty="0">
                <a:latin typeface="Calibri" pitchFamily="34" charset="0"/>
              </a:rPr>
              <a:t>. </a:t>
            </a:r>
          </a:p>
          <a:p>
            <a:pPr>
              <a:buFont typeface="Arial" charset="0"/>
              <a:buChar char="•"/>
            </a:pPr>
            <a:endParaRPr lang="en-US" sz="1900" dirty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900" dirty="0">
                <a:latin typeface="Calibri" pitchFamily="34" charset="0"/>
              </a:rPr>
              <a:t> </a:t>
            </a:r>
            <a:r>
              <a:rPr lang="en-US" sz="1900" b="1" dirty="0">
                <a:latin typeface="Calibri" pitchFamily="34" charset="0"/>
              </a:rPr>
              <a:t>Apply for stipends/grants through VAS, NIH, OSCAR, etc.</a:t>
            </a:r>
          </a:p>
          <a:p>
            <a:endParaRPr lang="en-US" sz="1900" dirty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900" b="1" dirty="0">
                <a:latin typeface="Calibri" pitchFamily="34" charset="0"/>
              </a:rPr>
              <a:t>Potentially become co-authors on peer-reviewed </a:t>
            </a:r>
            <a:r>
              <a:rPr lang="en-US" sz="1900" b="1" dirty="0" smtClean="0">
                <a:latin typeface="Calibri" pitchFamily="34" charset="0"/>
              </a:rPr>
              <a:t>publications</a:t>
            </a:r>
            <a:endParaRPr lang="en-US" sz="1900" b="1" dirty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endParaRPr lang="en-US" sz="1900" dirty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900" b="1" dirty="0">
                <a:latin typeface="Calibri" pitchFamily="34" charset="0"/>
              </a:rPr>
              <a:t> Potentially receive letters of recommendation</a:t>
            </a:r>
          </a:p>
          <a:p>
            <a:pPr>
              <a:buFont typeface="Arial" charset="0"/>
              <a:buChar char="•"/>
            </a:pPr>
            <a:endParaRPr lang="en-US" sz="1900" dirty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900" dirty="0">
                <a:latin typeface="Calibri" pitchFamily="34" charset="0"/>
              </a:rPr>
              <a:t>  </a:t>
            </a:r>
            <a:r>
              <a:rPr lang="en-US" sz="1900" b="1" dirty="0">
                <a:latin typeface="Calibri" pitchFamily="34" charset="0"/>
              </a:rPr>
              <a:t>Receive a certificate of completion at the end of the internship</a:t>
            </a:r>
          </a:p>
          <a:p>
            <a:pPr>
              <a:buFont typeface="Arial" charset="0"/>
              <a:buChar char="•"/>
            </a:pPr>
            <a:endParaRPr lang="en-US" sz="1900" dirty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900" dirty="0">
                <a:latin typeface="Calibri" pitchFamily="34" charset="0"/>
              </a:rPr>
              <a:t>  </a:t>
            </a:r>
            <a:r>
              <a:rPr lang="en-US" sz="1900" b="1" dirty="0">
                <a:latin typeface="Calibri" pitchFamily="34" charset="0"/>
              </a:rPr>
              <a:t>Earn </a:t>
            </a:r>
            <a:r>
              <a:rPr lang="en-US" sz="1900" b="1" dirty="0" smtClean="0">
                <a:latin typeface="Calibri" pitchFamily="34" charset="0"/>
              </a:rPr>
              <a:t>1-3 </a:t>
            </a:r>
            <a:r>
              <a:rPr lang="en-US" sz="1900" b="1" dirty="0">
                <a:latin typeface="Calibri" pitchFamily="34" charset="0"/>
              </a:rPr>
              <a:t>credits of BIOL 495 or BIOL 497</a:t>
            </a:r>
          </a:p>
          <a:p>
            <a:pPr>
              <a:buFont typeface="Arial" charset="0"/>
              <a:buChar char="•"/>
            </a:pPr>
            <a:endParaRPr lang="en-US" sz="1900" dirty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endParaRPr lang="en-US" sz="1900" dirty="0">
              <a:latin typeface="Calibri" pitchFamily="34" charset="0"/>
            </a:endParaRPr>
          </a:p>
          <a:p>
            <a:endParaRPr lang="en-US" sz="1900" dirty="0">
              <a:latin typeface="Calibri" pitchFamily="34" charset="0"/>
            </a:endParaRPr>
          </a:p>
          <a:p>
            <a:endParaRPr lang="en-US" sz="1900" dirty="0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0" y="381000"/>
            <a:ext cx="63246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  <a:latin typeface="Gill Sans MT" pitchFamily="34" charset="0"/>
              </a:rPr>
              <a:t>Your Gains </a:t>
            </a:r>
            <a:endParaRPr lang="en-US" sz="4400" dirty="0">
              <a:solidFill>
                <a:schemeClr val="tx2">
                  <a:lumMod val="75000"/>
                </a:schemeClr>
              </a:solidFill>
              <a:latin typeface="Gill Sans MT" pitchFamily="34" charset="0"/>
            </a:endParaRPr>
          </a:p>
        </p:txBody>
      </p:sp>
      <p:pic>
        <p:nvPicPr>
          <p:cNvPr id="1029" name="Picture 5" descr="C:\Users\infoserv\Desktop\Cu-q1ALLS43lW0BAm4gw5Jh-KrwypJZZd3Jqv941uyM.jpg"/>
          <p:cNvPicPr>
            <a:picLocks noChangeAspect="1" noChangeArrowheads="1"/>
          </p:cNvPicPr>
          <p:nvPr/>
        </p:nvPicPr>
        <p:blipFill>
          <a:blip r:embed="rId5" cstate="print">
            <a:lum bright="20000"/>
          </a:blip>
          <a:srcRect/>
          <a:stretch>
            <a:fillRect/>
          </a:stretch>
        </p:blipFill>
        <p:spPr bwMode="auto">
          <a:xfrm>
            <a:off x="5105400" y="1295400"/>
            <a:ext cx="2362200" cy="144511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6146" name="Picture 2" descr="C:\Users\infoserv\Desktop\Untitled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0" y="2590800"/>
            <a:ext cx="3352800" cy="4106814"/>
          </a:xfrm>
          <a:prstGeom prst="rect">
            <a:avLst/>
          </a:prstGeom>
          <a:noFill/>
          <a:ln cmpd="sng"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imag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2286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5" descr="GMU Log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0"/>
            <a:ext cx="1371600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9"/>
          <p:cNvSpPr>
            <a:spLocks noChangeArrowheads="1"/>
          </p:cNvSpPr>
          <p:nvPr/>
        </p:nvSpPr>
        <p:spPr bwMode="auto">
          <a:xfrm>
            <a:off x="1524000" y="381000"/>
            <a:ext cx="6324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 dirty="0" smtClean="0">
                <a:solidFill>
                  <a:srgbClr val="17375E"/>
                </a:solidFill>
                <a:latin typeface="Gill Sans MT" pitchFamily="34" charset="0"/>
              </a:rPr>
              <a:t>How to apply</a:t>
            </a:r>
            <a:endParaRPr lang="en-US" sz="4400" dirty="0">
              <a:solidFill>
                <a:srgbClr val="17375E"/>
              </a:solidFill>
              <a:latin typeface="Gill Sans MT" pitchFamily="34" charset="0"/>
            </a:endParaRPr>
          </a:p>
        </p:txBody>
      </p:sp>
      <p:sp>
        <p:nvSpPr>
          <p:cNvPr id="21508" name="TextBox 2"/>
          <p:cNvSpPr txBox="1">
            <a:spLocks noChangeArrowheads="1"/>
          </p:cNvSpPr>
          <p:nvPr/>
        </p:nvSpPr>
        <p:spPr bwMode="auto">
          <a:xfrm>
            <a:off x="152400" y="914400"/>
            <a:ext cx="89916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sz="20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Application can be found </a:t>
            </a:r>
            <a:r>
              <a:rPr lang="en-US" sz="2000" dirty="0">
                <a:latin typeface="+mn-lt"/>
              </a:rPr>
              <a:t>here</a:t>
            </a:r>
            <a:r>
              <a:rPr lang="en-US" sz="2000" dirty="0" smtClean="0">
                <a:latin typeface="+mn-lt"/>
              </a:rPr>
              <a:t>: </a:t>
            </a:r>
            <a:r>
              <a:rPr lang="en-US" sz="2000" dirty="0" smtClean="0">
                <a:latin typeface="+mn-lt"/>
                <a:hlinkClick r:id="rId5"/>
              </a:rPr>
              <a:t>http</a:t>
            </a:r>
            <a:r>
              <a:rPr lang="en-US" sz="2000" dirty="0">
                <a:latin typeface="+mn-lt"/>
                <a:hlinkClick r:id="rId5"/>
              </a:rPr>
              <a:t>://cscmd.cos.gmu.edu/</a:t>
            </a:r>
            <a:r>
              <a:rPr lang="en-US" sz="2000" dirty="0" smtClean="0">
                <a:latin typeface="+mn-lt"/>
                <a:hlinkClick r:id="rId5"/>
              </a:rPr>
              <a:t>internship.html</a:t>
            </a:r>
            <a:endParaRPr lang="en-US" sz="2000" dirty="0">
              <a:latin typeface="+mn-lt"/>
            </a:endParaRPr>
          </a:p>
          <a:p>
            <a:endParaRPr lang="en-US" sz="20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Please email the completed application form and resume to </a:t>
            </a:r>
            <a:r>
              <a:rPr lang="en-US" sz="2000" b="1" dirty="0" smtClean="0">
                <a:solidFill>
                  <a:srgbClr val="00B050"/>
                </a:solidFill>
                <a:latin typeface="+mn-lt"/>
                <a:hlinkClick r:id="rId6"/>
              </a:rPr>
              <a:t>cscmd.gmu@gmail.com</a:t>
            </a:r>
            <a:r>
              <a:rPr lang="en-US" sz="2000" b="1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by </a:t>
            </a:r>
            <a:r>
              <a:rPr lang="en-US" sz="2000" b="1" dirty="0" smtClean="0">
                <a:latin typeface="+mn-lt"/>
              </a:rPr>
              <a:t>11:59pm April </a:t>
            </a:r>
            <a:r>
              <a:rPr lang="en-US" sz="2000" b="1" dirty="0" smtClean="0">
                <a:latin typeface="+mn-lt"/>
              </a:rPr>
              <a:t>25, </a:t>
            </a:r>
            <a:r>
              <a:rPr lang="en-US" sz="2000" b="1" dirty="0" smtClean="0">
                <a:latin typeface="+mn-lt"/>
              </a:rPr>
              <a:t>2015.</a:t>
            </a:r>
          </a:p>
          <a:p>
            <a:r>
              <a:rPr lang="en-US" sz="2000" b="1" dirty="0" smtClean="0">
                <a:latin typeface="+mn-lt"/>
              </a:rPr>
              <a:t>(copy to peter.masschelin@gmail.com )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Please write in the subject line: “ATTN: Inova Biomedical Internship in Chronic Diseases </a:t>
            </a:r>
            <a:r>
              <a:rPr lang="en-US" sz="2000" dirty="0" smtClean="0">
                <a:latin typeface="+mn-lt"/>
              </a:rPr>
              <a:t>Fall 2015 </a:t>
            </a:r>
            <a:r>
              <a:rPr lang="en-US" sz="2000" dirty="0" smtClean="0">
                <a:latin typeface="+mn-lt"/>
              </a:rPr>
              <a:t>– [Your first name and last name].”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A confirmation receipt will be sent to the applicant. If you do not get a confirmation receipt within 7 days, please email to let us know. 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Students will receive </a:t>
            </a:r>
            <a:r>
              <a:rPr lang="en-US" sz="2000" b="1" dirty="0" smtClean="0">
                <a:latin typeface="+mn-lt"/>
              </a:rPr>
              <a:t>notification of acceptance </a:t>
            </a:r>
          </a:p>
          <a:p>
            <a:r>
              <a:rPr lang="en-US" sz="2000" b="1" dirty="0" smtClean="0">
                <a:latin typeface="+mn-lt"/>
              </a:rPr>
              <a:t>after in person interview 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/>
            </a:r>
            <a:br>
              <a:rPr lang="en-US" sz="2000" dirty="0" smtClean="0">
                <a:latin typeface="+mn-lt"/>
              </a:rPr>
            </a:br>
            <a:endParaRPr lang="en-US" sz="20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+mn-lt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2000" dirty="0">
              <a:latin typeface="+mn-lt"/>
            </a:endParaRPr>
          </a:p>
        </p:txBody>
      </p:sp>
      <p:pic>
        <p:nvPicPr>
          <p:cNvPr id="1026" name="Picture 2" descr="C:\Users\infoserv\Desktop\New folder\7VbIOvCgxZp5gz4FZU_U0NCFuHhzmYZgKICvzqjMm-s.jpg"/>
          <p:cNvPicPr>
            <a:picLocks noChangeAspect="1" noChangeArrowheads="1"/>
          </p:cNvPicPr>
          <p:nvPr/>
        </p:nvPicPr>
        <p:blipFill>
          <a:blip r:embed="rId7" cstate="print">
            <a:lum bright="20000"/>
          </a:blip>
          <a:srcRect/>
          <a:stretch>
            <a:fillRect/>
          </a:stretch>
        </p:blipFill>
        <p:spPr bwMode="auto">
          <a:xfrm>
            <a:off x="5791200" y="4572000"/>
            <a:ext cx="3048000" cy="21336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imag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2286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5" descr="GMU Log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0"/>
            <a:ext cx="1371600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9"/>
          <p:cNvSpPr>
            <a:spLocks noChangeArrowheads="1"/>
          </p:cNvSpPr>
          <p:nvPr/>
        </p:nvSpPr>
        <p:spPr bwMode="auto">
          <a:xfrm>
            <a:off x="1524000" y="381000"/>
            <a:ext cx="6324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>
                <a:solidFill>
                  <a:srgbClr val="17375E"/>
                </a:solidFill>
                <a:latin typeface="Gill Sans MT" pitchFamily="34" charset="0"/>
              </a:rPr>
              <a:t>FAQs</a:t>
            </a:r>
            <a:endParaRPr lang="en-US" sz="4400">
              <a:solidFill>
                <a:srgbClr val="17375E"/>
              </a:solidFill>
              <a:latin typeface="Gill Sans MT" pitchFamily="34" charset="0"/>
            </a:endParaRPr>
          </a:p>
        </p:txBody>
      </p:sp>
      <p:sp>
        <p:nvSpPr>
          <p:cNvPr id="21508" name="TextBox 2"/>
          <p:cNvSpPr txBox="1">
            <a:spLocks noChangeArrowheads="1"/>
          </p:cNvSpPr>
          <p:nvPr/>
        </p:nvSpPr>
        <p:spPr bwMode="auto">
          <a:xfrm>
            <a:off x="76200" y="838200"/>
            <a:ext cx="8763000" cy="681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</a:pPr>
            <a:endParaRPr lang="en-US" sz="1900" dirty="0">
              <a:latin typeface="Calibri" pitchFamily="34" charset="0"/>
            </a:endParaRPr>
          </a:p>
          <a:p>
            <a:pPr marL="457200" indent="-457200">
              <a:buFontTx/>
              <a:buAutoNum type="arabicPeriod"/>
            </a:pPr>
            <a:r>
              <a:rPr lang="en-US" sz="1900" dirty="0">
                <a:latin typeface="Calibri" pitchFamily="34" charset="0"/>
              </a:rPr>
              <a:t>How many credits should I sign up for the program? </a:t>
            </a:r>
          </a:p>
          <a:p>
            <a:pPr marL="457200" indent="-457200">
              <a:buFontTx/>
              <a:buAutoNum type="arabicPeriod"/>
            </a:pPr>
            <a:endParaRPr lang="en-US" sz="1900" dirty="0">
              <a:latin typeface="Calibri" pitchFamily="34" charset="0"/>
            </a:endParaRPr>
          </a:p>
          <a:p>
            <a:pPr lvl="1"/>
            <a:r>
              <a:rPr lang="en-US" sz="1900" i="1" dirty="0">
                <a:latin typeface="Calibri" pitchFamily="34" charset="0"/>
              </a:rPr>
              <a:t>In addition to the GMU Lab Safety Training</a:t>
            </a:r>
            <a:r>
              <a:rPr lang="en-US" sz="1900" i="1" dirty="0" smtClean="0">
                <a:latin typeface="Calibri" pitchFamily="34" charset="0"/>
              </a:rPr>
              <a:t>, </a:t>
            </a:r>
            <a:r>
              <a:rPr lang="en-US" sz="1900" i="1" dirty="0" err="1" smtClean="0">
                <a:latin typeface="Calibri" pitchFamily="34" charset="0"/>
              </a:rPr>
              <a:t>Inova</a:t>
            </a:r>
            <a:r>
              <a:rPr lang="en-US" sz="1900" i="1" dirty="0" smtClean="0">
                <a:latin typeface="Calibri" pitchFamily="34" charset="0"/>
              </a:rPr>
              <a:t> </a:t>
            </a:r>
            <a:r>
              <a:rPr lang="en-US" sz="1900" i="1" dirty="0">
                <a:latin typeface="Calibri" pitchFamily="34" charset="0"/>
              </a:rPr>
              <a:t>Orientation, VAS </a:t>
            </a:r>
            <a:r>
              <a:rPr lang="en-US" sz="1900" i="1" dirty="0" smtClean="0">
                <a:latin typeface="Calibri" pitchFamily="34" charset="0"/>
              </a:rPr>
              <a:t>Conference, interns </a:t>
            </a:r>
            <a:r>
              <a:rPr lang="en-US" sz="1900" i="1" dirty="0">
                <a:latin typeface="Calibri" pitchFamily="34" charset="0"/>
              </a:rPr>
              <a:t>are </a:t>
            </a:r>
            <a:r>
              <a:rPr lang="en-US" sz="1900" i="1" dirty="0" smtClean="0">
                <a:latin typeface="Calibri" pitchFamily="34" charset="0"/>
              </a:rPr>
              <a:t> expected to </a:t>
            </a:r>
            <a:r>
              <a:rPr lang="en-US" sz="1900" i="1" dirty="0">
                <a:latin typeface="Calibri" pitchFamily="34" charset="0"/>
              </a:rPr>
              <a:t>spend the following hours: </a:t>
            </a:r>
          </a:p>
          <a:p>
            <a:pPr lvl="1"/>
            <a:r>
              <a:rPr lang="en-US" sz="1900" b="1" i="1" dirty="0">
                <a:latin typeface="Calibri" pitchFamily="34" charset="0"/>
              </a:rPr>
              <a:t>4 – 6 hours per week for 1 credits</a:t>
            </a:r>
          </a:p>
          <a:p>
            <a:pPr lvl="1"/>
            <a:r>
              <a:rPr lang="en-US" sz="1900" i="1" dirty="0">
                <a:latin typeface="Calibri" pitchFamily="34" charset="0"/>
              </a:rPr>
              <a:t>8 – 12 hours per week  for 2 credits</a:t>
            </a:r>
          </a:p>
          <a:p>
            <a:pPr lvl="1"/>
            <a:r>
              <a:rPr lang="en-US" sz="1900" i="1" dirty="0">
                <a:latin typeface="Calibri" pitchFamily="34" charset="0"/>
              </a:rPr>
              <a:t>15 – 18 hours per week for 3 credits</a:t>
            </a:r>
          </a:p>
          <a:p>
            <a:pPr marL="457200" indent="-457200"/>
            <a:r>
              <a:rPr lang="en-US" sz="1900" dirty="0">
                <a:latin typeface="Calibri" pitchFamily="34" charset="0"/>
              </a:rPr>
              <a:t>	</a:t>
            </a:r>
          </a:p>
          <a:p>
            <a:pPr marL="457200" indent="-457200">
              <a:buFontTx/>
              <a:buAutoNum type="arabicPeriod" startAt="2"/>
            </a:pPr>
            <a:r>
              <a:rPr lang="en-US" sz="1900" dirty="0">
                <a:latin typeface="Calibri" pitchFamily="34" charset="0"/>
              </a:rPr>
              <a:t>I am a business major; however, I have taken college foundation biology courses, I want to pursue health profession career in the future, am I eligible for this internship?</a:t>
            </a:r>
          </a:p>
          <a:p>
            <a:pPr lvl="1"/>
            <a:r>
              <a:rPr lang="en-US" sz="1900" dirty="0">
                <a:latin typeface="Calibri" pitchFamily="34" charset="0"/>
              </a:rPr>
              <a:t/>
            </a:r>
            <a:br>
              <a:rPr lang="en-US" sz="1900" dirty="0">
                <a:latin typeface="Calibri" pitchFamily="34" charset="0"/>
              </a:rPr>
            </a:br>
            <a:r>
              <a:rPr lang="en-US" sz="1900" i="1" dirty="0">
                <a:latin typeface="Calibri" pitchFamily="34" charset="0"/>
              </a:rPr>
              <a:t>Yes, absolutely! In fact, we do have a few exceptional non-science majors in our research center so you are encouraged to apply. </a:t>
            </a:r>
          </a:p>
          <a:p>
            <a:pPr marL="457200" indent="-457200"/>
            <a:endParaRPr lang="en-US" sz="1900" i="1" dirty="0">
              <a:latin typeface="Calibri" pitchFamily="34" charset="0"/>
            </a:endParaRPr>
          </a:p>
          <a:p>
            <a:pPr marL="457200" indent="-457200"/>
            <a:r>
              <a:rPr lang="en-US" sz="1900" dirty="0">
                <a:latin typeface="Calibri" pitchFamily="34" charset="0"/>
              </a:rPr>
              <a:t>3.     I am just a freshman; however, I was involved in research at high school (Ex: VJAS), Can I apply for this internship?  </a:t>
            </a:r>
          </a:p>
          <a:p>
            <a:pPr marL="457200" indent="-457200"/>
            <a:r>
              <a:rPr lang="en-US" sz="1900" dirty="0">
                <a:latin typeface="Calibri" pitchFamily="34" charset="0"/>
              </a:rPr>
              <a:t>         </a:t>
            </a:r>
          </a:p>
          <a:p>
            <a:pPr marL="457200" indent="-457200"/>
            <a:r>
              <a:rPr lang="en-US" sz="1900" dirty="0">
                <a:latin typeface="Calibri" pitchFamily="34" charset="0"/>
              </a:rPr>
              <a:t>	</a:t>
            </a:r>
            <a:r>
              <a:rPr lang="en-US" sz="1900" i="1" dirty="0">
                <a:latin typeface="Calibri" pitchFamily="34" charset="0"/>
              </a:rPr>
              <a:t>Yes, absolutely! </a:t>
            </a:r>
          </a:p>
          <a:p>
            <a:pPr marL="457200" indent="-457200">
              <a:buFont typeface="Arial" charset="0"/>
              <a:buChar char="•"/>
            </a:pPr>
            <a:endParaRPr lang="en-US" sz="1900" i="1" dirty="0">
              <a:latin typeface="Calibri" pitchFamily="34" charset="0"/>
            </a:endParaRPr>
          </a:p>
          <a:p>
            <a:pPr marL="457200" indent="-457200"/>
            <a:endParaRPr lang="en-US" sz="1900" dirty="0">
              <a:latin typeface="Calibri" pitchFamily="34" charset="0"/>
            </a:endParaRPr>
          </a:p>
          <a:p>
            <a:pPr marL="457200" indent="-457200"/>
            <a:endParaRPr lang="en-US" sz="19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2286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5" descr="GMU 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0"/>
            <a:ext cx="1371600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9"/>
          <p:cNvSpPr>
            <a:spLocks noChangeArrowheads="1"/>
          </p:cNvSpPr>
          <p:nvPr/>
        </p:nvSpPr>
        <p:spPr bwMode="auto">
          <a:xfrm>
            <a:off x="1524000" y="381000"/>
            <a:ext cx="6324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>
                <a:solidFill>
                  <a:srgbClr val="17375E"/>
                </a:solidFill>
                <a:latin typeface="Gill Sans MT" pitchFamily="34" charset="0"/>
              </a:rPr>
              <a:t>FAQs</a:t>
            </a:r>
            <a:endParaRPr lang="en-US" sz="4400">
              <a:solidFill>
                <a:srgbClr val="17375E"/>
              </a:solidFill>
              <a:latin typeface="Gill Sans MT" pitchFamily="34" charset="0"/>
            </a:endParaRPr>
          </a:p>
        </p:txBody>
      </p:sp>
      <p:sp>
        <p:nvSpPr>
          <p:cNvPr id="22532" name="TextBox 2"/>
          <p:cNvSpPr txBox="1">
            <a:spLocks noChangeArrowheads="1"/>
          </p:cNvSpPr>
          <p:nvPr/>
        </p:nvSpPr>
        <p:spPr bwMode="auto">
          <a:xfrm>
            <a:off x="152400" y="998538"/>
            <a:ext cx="8763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endParaRPr lang="en-US">
              <a:latin typeface="Calibri" pitchFamily="34" charset="0"/>
            </a:endParaRPr>
          </a:p>
        </p:txBody>
      </p:sp>
      <p:sp>
        <p:nvSpPr>
          <p:cNvPr id="22533" name="TextBox 5"/>
          <p:cNvSpPr txBox="1">
            <a:spLocks noChangeArrowheads="1"/>
          </p:cNvSpPr>
          <p:nvPr/>
        </p:nvSpPr>
        <p:spPr bwMode="auto">
          <a:xfrm>
            <a:off x="457200" y="1279525"/>
            <a:ext cx="82296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3. </a:t>
            </a:r>
            <a:r>
              <a:rPr lang="en-US" sz="2000" b="1" dirty="0">
                <a:latin typeface="Calibri" pitchFamily="34" charset="0"/>
              </a:rPr>
              <a:t>Is previous research/lab work experience is required</a:t>
            </a:r>
            <a:r>
              <a:rPr lang="en-US" sz="2000" dirty="0">
                <a:latin typeface="Calibri" pitchFamily="34" charset="0"/>
              </a:rPr>
              <a:t>? </a:t>
            </a:r>
          </a:p>
          <a:p>
            <a:endParaRPr lang="en-US" sz="2000" dirty="0">
              <a:latin typeface="Calibri" pitchFamily="34" charset="0"/>
            </a:endParaRPr>
          </a:p>
          <a:p>
            <a:r>
              <a:rPr lang="en-US" sz="2000" i="1" dirty="0">
                <a:latin typeface="Calibri" pitchFamily="34" charset="0"/>
              </a:rPr>
              <a:t>No, it is not </a:t>
            </a:r>
            <a:r>
              <a:rPr lang="en-US" sz="2000" i="1" dirty="0" smtClean="0">
                <a:latin typeface="Calibri" pitchFamily="34" charset="0"/>
              </a:rPr>
              <a:t>required</a:t>
            </a:r>
          </a:p>
          <a:p>
            <a:endParaRPr lang="en-US" sz="2000" i="1" dirty="0">
              <a:latin typeface="Calibri" pitchFamily="34" charset="0"/>
            </a:endParaRPr>
          </a:p>
          <a:p>
            <a:r>
              <a:rPr lang="en-US" sz="2000" dirty="0">
                <a:latin typeface="Calibri" pitchFamily="34" charset="0"/>
              </a:rPr>
              <a:t>4. When do I receive the result? </a:t>
            </a:r>
          </a:p>
          <a:p>
            <a:r>
              <a:rPr lang="en-US" sz="2000" i="1" dirty="0">
                <a:latin typeface="Calibri" pitchFamily="34" charset="0"/>
              </a:rPr>
              <a:t/>
            </a:r>
            <a:br>
              <a:rPr lang="en-US" sz="2000" i="1" dirty="0">
                <a:latin typeface="Calibri" pitchFamily="34" charset="0"/>
              </a:rPr>
            </a:br>
            <a:r>
              <a:rPr lang="en-US" sz="2000" i="1" dirty="0">
                <a:latin typeface="Calibri" pitchFamily="34" charset="0"/>
              </a:rPr>
              <a:t>Only selected interns will be contacted. The offers are made in early-May for summer intern and mid-June for </a:t>
            </a:r>
            <a:r>
              <a:rPr lang="en-US" sz="2000" i="1" dirty="0" smtClean="0">
                <a:latin typeface="Calibri" pitchFamily="34" charset="0"/>
              </a:rPr>
              <a:t>fall intern</a:t>
            </a:r>
            <a:r>
              <a:rPr lang="en-US" sz="2000" i="1" dirty="0">
                <a:latin typeface="Calibri" pitchFamily="34" charset="0"/>
              </a:rPr>
              <a:t>. </a:t>
            </a:r>
          </a:p>
          <a:p>
            <a:endParaRPr lang="en-US" sz="2000" i="1" dirty="0">
              <a:latin typeface="Calibri" pitchFamily="34" charset="0"/>
            </a:endParaRPr>
          </a:p>
          <a:p>
            <a:r>
              <a:rPr lang="en-US" sz="2000" dirty="0">
                <a:latin typeface="Calibri" pitchFamily="34" charset="0"/>
              </a:rPr>
              <a:t>5. How will my research work be graded? </a:t>
            </a:r>
          </a:p>
          <a:p>
            <a:endParaRPr lang="en-US" sz="2000" dirty="0">
              <a:latin typeface="Calibri" pitchFamily="34" charset="0"/>
            </a:endParaRPr>
          </a:p>
          <a:p>
            <a:r>
              <a:rPr lang="en-US" sz="2000" b="1" i="1" dirty="0">
                <a:latin typeface="Calibri" pitchFamily="34" charset="0"/>
              </a:rPr>
              <a:t>It will be graded based on the </a:t>
            </a:r>
            <a:r>
              <a:rPr lang="en-US" sz="2000" b="1" i="1" dirty="0" smtClean="0">
                <a:latin typeface="Calibri" pitchFamily="34" charset="0"/>
              </a:rPr>
              <a:t>initiative towards your project, completion </a:t>
            </a:r>
            <a:r>
              <a:rPr lang="en-US" sz="2000" b="1" i="1" dirty="0">
                <a:latin typeface="Calibri" pitchFamily="34" charset="0"/>
              </a:rPr>
              <a:t>of your research, quality of the draft research paper and your attendance of conferences.</a:t>
            </a:r>
          </a:p>
          <a:p>
            <a:endParaRPr lang="en-US" sz="2000" i="1" dirty="0">
              <a:latin typeface="Calibri" pitchFamily="34" charset="0"/>
            </a:endParaRPr>
          </a:p>
          <a:p>
            <a:endParaRPr lang="en-US" sz="2000" dirty="0">
              <a:latin typeface="Calibri" pitchFamily="34" charset="0"/>
            </a:endParaRPr>
          </a:p>
          <a:p>
            <a:endParaRPr lang="en-US" sz="2000" dirty="0">
              <a:latin typeface="Calibri" pitchFamily="34" charset="0"/>
            </a:endParaRPr>
          </a:p>
          <a:p>
            <a:endParaRPr lang="en-US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2286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5" descr="GMU 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0"/>
            <a:ext cx="1371600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9"/>
          <p:cNvSpPr>
            <a:spLocks noChangeArrowheads="1"/>
          </p:cNvSpPr>
          <p:nvPr/>
        </p:nvSpPr>
        <p:spPr bwMode="auto">
          <a:xfrm>
            <a:off x="1524000" y="381000"/>
            <a:ext cx="6324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 dirty="0">
                <a:solidFill>
                  <a:srgbClr val="17375E"/>
                </a:solidFill>
                <a:latin typeface="Gill Sans MT" pitchFamily="34" charset="0"/>
              </a:rPr>
              <a:t>FAQs</a:t>
            </a:r>
            <a:endParaRPr lang="en-US" sz="4400" dirty="0">
              <a:solidFill>
                <a:srgbClr val="17375E"/>
              </a:solidFill>
              <a:latin typeface="Gill Sans MT" pitchFamily="34" charset="0"/>
            </a:endParaRPr>
          </a:p>
        </p:txBody>
      </p:sp>
      <p:sp>
        <p:nvSpPr>
          <p:cNvPr id="23556" name="TextBox 2"/>
          <p:cNvSpPr txBox="1">
            <a:spLocks noChangeArrowheads="1"/>
          </p:cNvSpPr>
          <p:nvPr/>
        </p:nvSpPr>
        <p:spPr bwMode="auto">
          <a:xfrm>
            <a:off x="152400" y="998538"/>
            <a:ext cx="8763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endParaRPr lang="en-US">
              <a:latin typeface="Calibri" pitchFamily="34" charset="0"/>
            </a:endParaRPr>
          </a:p>
        </p:txBody>
      </p:sp>
      <p:sp>
        <p:nvSpPr>
          <p:cNvPr id="23557" name="TextBox 5"/>
          <p:cNvSpPr txBox="1">
            <a:spLocks noChangeArrowheads="1"/>
          </p:cNvSpPr>
          <p:nvPr/>
        </p:nvSpPr>
        <p:spPr bwMode="auto">
          <a:xfrm>
            <a:off x="152400" y="1125538"/>
            <a:ext cx="89916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 dirty="0" smtClean="0">
              <a:latin typeface="Calibri" pitchFamily="34" charset="0"/>
            </a:endParaRPr>
          </a:p>
          <a:p>
            <a:r>
              <a:rPr lang="en-US" sz="2000" dirty="0" smtClean="0">
                <a:latin typeface="Calibri" pitchFamily="34" charset="0"/>
              </a:rPr>
              <a:t>6</a:t>
            </a:r>
            <a:r>
              <a:rPr lang="en-US" sz="2000" dirty="0">
                <a:latin typeface="Calibri" pitchFamily="34" charset="0"/>
              </a:rPr>
              <a:t>. Do I have to pay to attend the Virginia Academy of Science Conference? </a:t>
            </a:r>
          </a:p>
          <a:p>
            <a:endParaRPr lang="en-US" sz="2000" dirty="0">
              <a:latin typeface="Calibri" pitchFamily="34" charset="0"/>
            </a:endParaRPr>
          </a:p>
          <a:p>
            <a:r>
              <a:rPr lang="en-US" sz="2000" b="1" i="1" dirty="0">
                <a:latin typeface="Calibri" pitchFamily="34" charset="0"/>
              </a:rPr>
              <a:t>We will reimburse interns the registration fee, lodging and travel cost. However, all interns are responsible for their membership fees (Membership fee of VAS is $15)</a:t>
            </a:r>
          </a:p>
          <a:p>
            <a:endParaRPr lang="en-US" sz="2000" i="1" dirty="0">
              <a:latin typeface="Calibri" pitchFamily="34" charset="0"/>
            </a:endParaRPr>
          </a:p>
          <a:p>
            <a:r>
              <a:rPr lang="en-US" sz="2000" dirty="0">
                <a:latin typeface="Calibri" pitchFamily="34" charset="0"/>
              </a:rPr>
              <a:t>7. If something comes up at the end of the </a:t>
            </a:r>
            <a:r>
              <a:rPr lang="en-US" sz="2000" dirty="0" smtClean="0">
                <a:latin typeface="Calibri" pitchFamily="34" charset="0"/>
              </a:rPr>
              <a:t>semester (exams</a:t>
            </a:r>
            <a:r>
              <a:rPr lang="en-US" sz="2000" dirty="0">
                <a:latin typeface="Calibri" pitchFamily="34" charset="0"/>
              </a:rPr>
              <a:t>, family issue, etc) prevent me of completing my project on time, what should I do? </a:t>
            </a:r>
          </a:p>
          <a:p>
            <a:endParaRPr lang="en-US" sz="2000" dirty="0">
              <a:latin typeface="Calibri" pitchFamily="34" charset="0"/>
            </a:endParaRPr>
          </a:p>
          <a:p>
            <a:r>
              <a:rPr lang="en-US" sz="2000" b="1" i="1" dirty="0">
                <a:latin typeface="Calibri" pitchFamily="34" charset="0"/>
              </a:rPr>
              <a:t>The end date of the project is flexible, you will receive an extension to complete your research up to 9 weeks in the following semester if it is necessary. </a:t>
            </a:r>
          </a:p>
          <a:p>
            <a:endParaRPr lang="en-US" sz="2000" i="1" dirty="0">
              <a:latin typeface="Calibri" pitchFamily="34" charset="0"/>
            </a:endParaRPr>
          </a:p>
          <a:p>
            <a:r>
              <a:rPr lang="en-US" sz="2000" dirty="0">
                <a:latin typeface="Calibri" pitchFamily="34" charset="0"/>
              </a:rPr>
              <a:t>8. Can previous applicants and participants reapply for the internship program? </a:t>
            </a:r>
          </a:p>
          <a:p>
            <a:endParaRPr lang="en-US" sz="2000" b="1" dirty="0">
              <a:latin typeface="Calibri" pitchFamily="34" charset="0"/>
            </a:endParaRPr>
          </a:p>
          <a:p>
            <a:r>
              <a:rPr lang="en-US" sz="2000" b="1" i="1" dirty="0">
                <a:latin typeface="Calibri" pitchFamily="34" charset="0"/>
              </a:rPr>
              <a:t>Yes, previous applicants and participants are eligible to reapply. </a:t>
            </a:r>
            <a:endParaRPr lang="en-US" sz="2000" b="1" dirty="0">
              <a:latin typeface="Calibri" pitchFamily="34" charset="0"/>
            </a:endParaRPr>
          </a:p>
          <a:p>
            <a:endParaRPr lang="en-US" sz="2000" dirty="0">
              <a:latin typeface="Calibri" pitchFamily="34" charset="0"/>
            </a:endParaRPr>
          </a:p>
          <a:p>
            <a:endParaRPr lang="en-US" sz="2000" dirty="0">
              <a:latin typeface="Calibri" pitchFamily="34" charset="0"/>
            </a:endParaRPr>
          </a:p>
          <a:p>
            <a:endParaRPr lang="en-US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2818</TotalTime>
  <Words>616</Words>
  <Application>Microsoft Office PowerPoint</Application>
  <PresentationFormat>On-screen Show (4:3)</PresentationFormat>
  <Paragraphs>117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Center for the Study                   of Chronic Metabolic Diseases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Amy</dc:creator>
  <cp:lastModifiedBy>Inova</cp:lastModifiedBy>
  <cp:revision>224</cp:revision>
  <dcterms:created xsi:type="dcterms:W3CDTF">2011-10-13T19:38:25Z</dcterms:created>
  <dcterms:modified xsi:type="dcterms:W3CDTF">2015-04-16T18:01:19Z</dcterms:modified>
</cp:coreProperties>
</file>